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18" r:id="rId5"/>
    <p:sldId id="409" r:id="rId6"/>
    <p:sldId id="410" r:id="rId7"/>
    <p:sldId id="390" r:id="rId8"/>
    <p:sldId id="394" r:id="rId9"/>
    <p:sldId id="39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E95866-E559-4E9C-AD38-A6B9CDFD1D9D}" v="1" dt="2025-10-16T10:56:19.090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75" autoAdjust="0"/>
    <p:restoredTop sz="32479" autoAdjust="0"/>
  </p:normalViewPr>
  <p:slideViewPr>
    <p:cSldViewPr snapToGrid="0">
      <p:cViewPr varScale="1">
        <p:scale>
          <a:sx n="63" d="100"/>
          <a:sy n="63" d="100"/>
        </p:scale>
        <p:origin x="5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i Tomlinson" userId="e76ba389-74dd-4eca-9c14-31753fa7139d" providerId="ADAL" clId="{16A08A37-8542-4EA5-9490-09A5BDD0C9B5}"/>
    <pc:docChg chg="mod">
      <pc:chgData name="Georgi Tomlinson" userId="e76ba389-74dd-4eca-9c14-31753fa7139d" providerId="ADAL" clId="{16A08A37-8542-4EA5-9490-09A5BDD0C9B5}" dt="2025-10-16T10:56:27.352" v="0" actId="33475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ynic.com.au/engineering-plastics-selection-guide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agcis.com/machinable-plastics/" TargetMode="External"/><Relationship Id="rId4" Type="http://schemas.openxmlformats.org/officeDocument/2006/relationships/hyperlink" Target="https://www.china-machining.com/blog/best-machinable-plastics/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pral.com.au/extrusion-plate-sheet/extrusion/angles-geometrics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pral.com.au/extrusion-plate-sheet/extrusion/angles-geometrics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handysteel.com.au/miscellaneous-tee-section#product" TargetMode="External"/><Relationship Id="rId5" Type="http://schemas.openxmlformats.org/officeDocument/2006/relationships/hyperlink" Target="https://www.southernsteel.com.au/structural-tube-pipe/" TargetMode="External"/><Relationship Id="rId4" Type="http://schemas.openxmlformats.org/officeDocument/2006/relationships/hyperlink" Target="https://www.southernsteel.com.au/structural-steel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CDFFF-6641-B454-BA71-3CF41AFBE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7A8A76-F01F-9FC3-28A5-87795FD6A5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4A5209-0B40-2819-581D-CDE09E6F68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Notes: </a:t>
            </a: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material properties of each polymers can be found in the resources. </a:t>
            </a: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Resources:</a:t>
            </a:r>
          </a:p>
          <a:p>
            <a:pPr marL="0" indent="0">
              <a:buNone/>
            </a:pPr>
            <a:endParaRPr lang="en-AU" dirty="0"/>
          </a:p>
          <a:p>
            <a:pPr marL="228600" indent="-228600">
              <a:buAutoNum type="arabicPeriod"/>
            </a:pPr>
            <a:r>
              <a:rPr lang="en-AU" dirty="0" err="1">
                <a:hlinkClick r:id="rId3"/>
              </a:rPr>
              <a:t>Tynic</a:t>
            </a:r>
            <a:r>
              <a:rPr lang="en-AU" dirty="0">
                <a:hlinkClick r:id="rId3"/>
              </a:rPr>
              <a:t> | Engineering Plastics Selection Guide</a:t>
            </a:r>
            <a:r>
              <a:rPr lang="en-AU" dirty="0"/>
              <a:t> (https://tynic.com.au/engineering-plastics-selection-guide/)</a:t>
            </a:r>
          </a:p>
          <a:p>
            <a:pPr marL="228600" indent="-228600">
              <a:buAutoNum type="arabicPeriod"/>
            </a:pPr>
            <a:r>
              <a:rPr lang="en-AU" dirty="0">
                <a:hlinkClick r:id="rId4"/>
              </a:rPr>
              <a:t>Machinable Plastics Guide: How to Make the Right Choice</a:t>
            </a:r>
            <a:r>
              <a:rPr lang="en-AU" dirty="0"/>
              <a:t> (https://www.china-machining.com/blog/best-machinable-plastics/)</a:t>
            </a:r>
          </a:p>
          <a:p>
            <a:pPr marL="228600" indent="-228600">
              <a:buAutoNum type="arabicPeriod"/>
            </a:pPr>
            <a:r>
              <a:rPr lang="en-AU" dirty="0">
                <a:hlinkClick r:id="rId5"/>
              </a:rPr>
              <a:t>Most common machinable plastics – AGCIS</a:t>
            </a:r>
            <a:r>
              <a:rPr lang="en-AU" dirty="0"/>
              <a:t> (https://agcis.com/machinable-plastics/)</a:t>
            </a:r>
          </a:p>
          <a:p>
            <a:pPr marL="228600" indent="-228600">
              <a:buAutoNum type="arabicPeriod"/>
            </a:pP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DF11DC-1669-3444-26C2-89FEB0BD7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762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DEC02-F3BC-FB37-BA5C-54EC1F5D9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9CD039-753D-762C-3B65-401450726D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C37A46-DF9F-F2DB-12B7-818D16EAF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Notes: </a:t>
            </a: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standard dimensions  of each sections can be found in the resources link below. </a:t>
            </a: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br>
              <a:rPr lang="en-AU" dirty="0"/>
            </a:br>
            <a:r>
              <a:rPr lang="en-AU" dirty="0"/>
              <a:t>Resources:</a:t>
            </a:r>
          </a:p>
          <a:p>
            <a:pPr marL="228600" indent="-228600">
              <a:buAutoNum type="arabicPeriod"/>
            </a:pPr>
            <a:r>
              <a:rPr lang="en-AU" dirty="0">
                <a:hlinkClick r:id="rId3"/>
              </a:rPr>
              <a:t>Aluminium Angles and Geometric Extrusions | Capral Aluminium</a:t>
            </a:r>
            <a:r>
              <a:rPr lang="en-AU" dirty="0"/>
              <a:t>, https://www.capral.com.au/extrusion-plate-sheet/extrusion/angles-geometrics/</a:t>
            </a:r>
          </a:p>
          <a:p>
            <a:pPr marL="228600" indent="-228600">
              <a:buAutoNum type="arabicPeriod"/>
            </a:pPr>
            <a:r>
              <a:rPr lang="en-AU" dirty="0"/>
              <a:t>AS/NZS 3679: Structural Steel - Hot-Rolled Bars and Sections</a:t>
            </a:r>
          </a:p>
          <a:p>
            <a:pPr marL="228600" indent="-228600">
              <a:buAutoNum type="arabicPeriod"/>
            </a:pPr>
            <a:r>
              <a:rPr lang="en-AU" dirty="0"/>
              <a:t>Structural Steel - Southern Steel WA, https://www.southernsteelwa.com.au/structural-steel/</a:t>
            </a:r>
          </a:p>
          <a:p>
            <a:pPr marL="228600" indent="-228600">
              <a:buAutoNum type="arabicPeriod"/>
            </a:pP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D44552-3600-9BCF-5F59-212702C75D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3111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BEA0B-21F8-6573-1DD3-78F98D5E0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1A753B-9DDA-0D8B-1AB6-CCD2EDA461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5250E4-E9E6-60AA-506F-A4C83EF4FD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Notes: </a:t>
            </a:r>
          </a:p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standard dimensions  of each sections can be found in the resources link below. </a:t>
            </a: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br>
              <a:rPr lang="en-AU" dirty="0"/>
            </a:br>
            <a:r>
              <a:rPr lang="en-AU" dirty="0"/>
              <a:t>Resources:</a:t>
            </a:r>
          </a:p>
          <a:p>
            <a:pPr marL="228600" indent="-228600">
              <a:buAutoNum type="arabicPeriod"/>
            </a:pPr>
            <a:r>
              <a:rPr lang="en-AU" dirty="0">
                <a:hlinkClick r:id="rId3"/>
              </a:rPr>
              <a:t>Aluminium Angles and Geometric Extrusions | Capral Aluminium</a:t>
            </a:r>
            <a:r>
              <a:rPr lang="en-AU" dirty="0"/>
              <a:t>, https://www.capral.com.au/extrusion-plate-sheet/extrusion/angles-geometrics/</a:t>
            </a:r>
          </a:p>
          <a:p>
            <a:pPr marL="228600" indent="-228600">
              <a:buAutoNum type="arabicPeriod"/>
            </a:pPr>
            <a:r>
              <a:rPr lang="en-AU" dirty="0"/>
              <a:t>AS/NZS 3679: Structural Steel - Hot-Rolled Bars and Sections</a:t>
            </a:r>
          </a:p>
          <a:p>
            <a:pPr marL="228600" indent="-228600">
              <a:buAutoNum type="arabicPeriod"/>
            </a:pPr>
            <a:r>
              <a:rPr lang="en-AU" dirty="0"/>
              <a:t>Structural Steel - Southern Steel WA, https://www.southernsteelwa.com.au/structural-steel/</a:t>
            </a:r>
          </a:p>
          <a:p>
            <a:pPr marL="228600" indent="-228600">
              <a:buAutoNum type="arabicPeriod"/>
            </a:pPr>
            <a:endParaRPr lang="en-AU" dirty="0"/>
          </a:p>
          <a:p>
            <a:pPr marL="228600" indent="-228600">
              <a:buAutoNum type="arabicPeriod"/>
            </a:pPr>
            <a:endParaRPr lang="en-AU" dirty="0"/>
          </a:p>
          <a:p>
            <a:pPr marL="0" indent="0">
              <a:buFont typeface="+mj-lt"/>
              <a:buNone/>
            </a:pPr>
            <a:r>
              <a:rPr lang="en-AU" dirty="0"/>
              <a:t>References: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>
                <a:hlinkClick r:id="rId4"/>
              </a:rPr>
              <a:t>Structural Steel</a:t>
            </a:r>
            <a:r>
              <a:rPr lang="en-GB" dirty="0"/>
              <a:t>, https://www.southernsteel.com.au/structural-steel/</a:t>
            </a:r>
          </a:p>
          <a:p>
            <a:pPr marL="228600" indent="-228600">
              <a:buFont typeface="+mj-lt"/>
              <a:buAutoNum type="arabicPeriod"/>
            </a:pPr>
            <a:r>
              <a:rPr lang="en-GB" dirty="0">
                <a:hlinkClick r:id="rId5"/>
              </a:rPr>
              <a:t>Structural Tube &amp; Pipe</a:t>
            </a:r>
            <a:r>
              <a:rPr lang="en-GB" dirty="0"/>
              <a:t> , https://www.southernsteel.com.au/structural-tube-pipe/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>
                <a:hlinkClick r:id="rId6"/>
              </a:rPr>
              <a:t>Tee Section, T Beam, T Bar - Handy Steel Stocks</a:t>
            </a:r>
            <a:r>
              <a:rPr lang="en-AU" dirty="0"/>
              <a:t> , https://handysteel.com.au/miscellaneous-tee-section#product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D7CE49-06D6-68F4-A949-5CA0D64D5A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4029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em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typing on a computer&#10;&#10;AI-generated content may be incorrect.">
            <a:extLst>
              <a:ext uri="{FF2B5EF4-FFF2-40B4-BE49-F238E27FC236}">
                <a16:creationId xmlns:a16="http://schemas.microsoft.com/office/drawing/2014/main" id="{44B8C4D9-0B73-F591-E927-1CCAA20E674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DBAC171-F252-7AFC-EFED-EEB0DB96B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792790"/>
            <a:ext cx="9220574" cy="571301"/>
          </a:xfrm>
        </p:spPr>
        <p:txBody>
          <a:bodyPr/>
          <a:lstStyle/>
          <a:p>
            <a:r>
              <a:rPr lang="en-US" sz="3600" dirty="0"/>
              <a:t>Sections &amp; Material Naming Conventions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BFFE47-47D8-B7DD-EBC2-5D63C2EE2C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191954" cy="903700"/>
          </a:xfrm>
        </p:spPr>
        <p:txBody>
          <a:bodyPr/>
          <a:lstStyle/>
          <a:p>
            <a:r>
              <a:rPr lang="en-US" dirty="0"/>
              <a:t>Module 3.4</a:t>
            </a:r>
          </a:p>
        </p:txBody>
      </p:sp>
    </p:spTree>
    <p:extLst>
      <p:ext uri="{BB962C8B-B14F-4D97-AF65-F5344CB8AC3E}">
        <p14:creationId xmlns:p14="http://schemas.microsoft.com/office/powerpoint/2010/main" val="895955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F4E70DC-287F-2011-F56A-7B8966C5BA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88163" y="0"/>
            <a:ext cx="5303837" cy="68049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7685415" cy="524553"/>
          </a:xfrm>
        </p:spPr>
        <p:txBody>
          <a:bodyPr/>
          <a:lstStyle/>
          <a:p>
            <a:r>
              <a:rPr lang="en-US" dirty="0"/>
              <a:t>Sections &amp; Material Naming Conventions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683798"/>
              </p:ext>
            </p:extLst>
          </p:nvPr>
        </p:nvGraphicFramePr>
        <p:xfrm>
          <a:off x="1055941" y="1702904"/>
          <a:ext cx="4895850" cy="21639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723935">
                <a:tc>
                  <a:txBody>
                    <a:bodyPr/>
                    <a:lstStyle/>
                    <a:p>
                      <a:r>
                        <a:rPr lang="en-US" dirty="0"/>
                        <a:t>Topics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Common polymers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Steel sections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B5C18D-6B91-6D4D-CB56-B07185C9F79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19697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Module 3.4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19BA-EB8A-6BD4-8871-7EB3F34A652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76C120-D1BD-75AB-F22E-8242125F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466C07A-2AB8-6C99-F646-85014652B5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80325" y="1606933"/>
            <a:ext cx="3561416" cy="304699"/>
          </a:xfr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>
                <a:solidFill>
                  <a:schemeClr val="accent3"/>
                </a:solidFill>
              </a:rPr>
              <a:t>ACTIVITIES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B79784-3E8D-608E-7193-64BFFA0297E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80326" y="1918810"/>
            <a:ext cx="4273550" cy="367005"/>
          </a:xfr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Worksheet 3.4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DE3F-2ABA-2B36-3F4A-4B747286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5CC9-82A3-A5F3-3F9C-3615C2345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3165720"/>
          </a:xfrm>
        </p:spPr>
        <p:txBody>
          <a:bodyPr/>
          <a:lstStyle/>
          <a:p>
            <a:r>
              <a:rPr lang="en-US" dirty="0"/>
              <a:t>By the end of this module, students will be able to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Recognise the naming convention of various polymers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Identify steel sections acronyms 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77C986-2155-311E-27C4-D4B52819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59047" cy="524553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FD7F3FD-089D-4A4E-C4F0-8DA42148758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51464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LEARNING OBJECTIVES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6FC0A4-71AA-A5E7-657F-7428BECCD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78702D-FDFA-FCF5-D4C5-5EA40EAB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7" name="Picture Placeholder 6" descr="A group of metal pipes&#10;&#10;AI-generated content may be incorrect.">
            <a:extLst>
              <a:ext uri="{FF2B5EF4-FFF2-40B4-BE49-F238E27FC236}">
                <a16:creationId xmlns:a16="http://schemas.microsoft.com/office/drawing/2014/main" id="{59F2957E-2982-7C19-D624-2793745823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6966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1CDB0-41C0-CDE7-6C2A-5140D36D5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Placeholder 6">
            <a:extLst>
              <a:ext uri="{FF2B5EF4-FFF2-40B4-BE49-F238E27FC236}">
                <a16:creationId xmlns:a16="http://schemas.microsoft.com/office/drawing/2014/main" id="{F9E3E855-8F64-DEB7-688E-0FF94383876B}"/>
              </a:ext>
            </a:extLst>
          </p:cNvPr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3825736601"/>
              </p:ext>
            </p:extLst>
          </p:nvPr>
        </p:nvGraphicFramePr>
        <p:xfrm>
          <a:off x="1055940" y="1676083"/>
          <a:ext cx="10211499" cy="48615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124140">
                  <a:extLst>
                    <a:ext uri="{9D8B030D-6E8A-4147-A177-3AD203B41FA5}">
                      <a16:colId xmlns:a16="http://schemas.microsoft.com/office/drawing/2014/main" val="1329807734"/>
                    </a:ext>
                  </a:extLst>
                </a:gridCol>
                <a:gridCol w="3535680">
                  <a:extLst>
                    <a:ext uri="{9D8B030D-6E8A-4147-A177-3AD203B41FA5}">
                      <a16:colId xmlns:a16="http://schemas.microsoft.com/office/drawing/2014/main" val="4030596041"/>
                    </a:ext>
                  </a:extLst>
                </a:gridCol>
                <a:gridCol w="4551679">
                  <a:extLst>
                    <a:ext uri="{9D8B030D-6E8A-4147-A177-3AD203B41FA5}">
                      <a16:colId xmlns:a16="http://schemas.microsoft.com/office/drawing/2014/main" val="2277219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Chemical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Description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639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400" dirty="0"/>
                        <a:t>ABS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Acrylonitrile Butadiene Styrene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Terpolymer made by polymerizing styrene and acrylonitrile. It is widely used in appliance housings, luggage, pipe fittings, and automotive interior parts.</a:t>
                      </a:r>
                      <a:endParaRPr lang="en-A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3669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400" dirty="0"/>
                        <a:t>Acetal/ POM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Polyoxymethylene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Engineering thermoplastic used in precision parts requiring high stiffness, low friction, and excellent dimensional stability.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370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400" dirty="0"/>
                        <a:t>Acrylic/ PMMA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Polymethyl methacrylate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A transparent thermoplastic.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1046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400" dirty="0"/>
                        <a:t>Nylon/ 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Polyamide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/>
                        <a:t>A silk-type </a:t>
                      </a:r>
                      <a:r>
                        <a:rPr lang="en-AU" sz="1400" dirty="0"/>
                        <a:t>appearance that can be form into diverse shapes.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69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400" dirty="0"/>
                        <a:t>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Polycarbonate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High impact resistance thermoplastic.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0631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400" dirty="0"/>
                        <a:t>PEEK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Polyether ether ketone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Semicrystalline thermoplastic with excellent mechanical and chemical resistance properties that are retained to high temperatures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95189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400" dirty="0"/>
                        <a:t>PET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Polyethylene terephthalate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Most common thermoplastic polymer resin used in clothing fibre, container for liquids and foods.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7342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/>
                        <a:t>PVC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/>
                        <a:t>Polyvinyl chloride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400" dirty="0"/>
                        <a:t>A synthetic plastic polymer available in a rigid or flexible form.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93712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911918-63D8-35E4-656F-109E9BB4D6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51207" y="873125"/>
            <a:ext cx="4898625" cy="304699"/>
          </a:xfrm>
        </p:spPr>
        <p:txBody>
          <a:bodyPr/>
          <a:lstStyle/>
          <a:p>
            <a:r>
              <a:rPr lang="en-US" dirty="0"/>
              <a:t>Polymers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BF20BD-FBA3-9198-082D-1FD3164DCF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53981" y="1185115"/>
            <a:ext cx="4895851" cy="367005"/>
          </a:xfrm>
        </p:spPr>
        <p:txBody>
          <a:bodyPr/>
          <a:lstStyle/>
          <a:p>
            <a:r>
              <a:rPr lang="en-US" dirty="0"/>
              <a:t>Common polymers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A2CAB7B-3114-B2D8-C41A-CC4E057BD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73794" cy="524553"/>
          </a:xfrm>
        </p:spPr>
        <p:txBody>
          <a:bodyPr/>
          <a:lstStyle/>
          <a:p>
            <a:r>
              <a:rPr lang="en-US" dirty="0"/>
              <a:t>Technical Drawings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C6721AD-7760-2723-1F51-9F543E7C0BA2}"/>
              </a:ext>
            </a:extLst>
          </p:cNvPr>
          <p:cNvGrpSpPr/>
          <p:nvPr/>
        </p:nvGrpSpPr>
        <p:grpSpPr>
          <a:xfrm>
            <a:off x="-1" y="-1"/>
            <a:ext cx="339306" cy="1392546"/>
            <a:chOff x="-1" y="-1"/>
            <a:chExt cx="339306" cy="1392546"/>
          </a:xfrm>
        </p:grpSpPr>
        <p:sp>
          <p:nvSpPr>
            <p:cNvPr id="6" name="Text Placeholder 6">
              <a:extLst>
                <a:ext uri="{FF2B5EF4-FFF2-40B4-BE49-F238E27FC236}">
                  <a16:creationId xmlns:a16="http://schemas.microsoft.com/office/drawing/2014/main" id="{D57B7B6F-D7AF-B56B-1CC5-834C91726954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1055913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Polymers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4CA45C2-5197-008D-EF34-19C85B357F63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F46EE4-3DDB-194F-A3E7-A17564353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0795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F201A3-0582-3F0B-AE0B-80663A669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Placeholder 7">
            <a:extLst>
              <a:ext uri="{FF2B5EF4-FFF2-40B4-BE49-F238E27FC236}">
                <a16:creationId xmlns:a16="http://schemas.microsoft.com/office/drawing/2014/main" id="{DB1C55F4-C311-F9A7-606C-AA46F13AAE2F}"/>
              </a:ext>
            </a:extLst>
          </p:cNvPr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2722222837"/>
              </p:ext>
            </p:extLst>
          </p:nvPr>
        </p:nvGraphicFramePr>
        <p:xfrm>
          <a:off x="5951538" y="873125"/>
          <a:ext cx="5721753" cy="5678716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1907251">
                  <a:extLst>
                    <a:ext uri="{9D8B030D-6E8A-4147-A177-3AD203B41FA5}">
                      <a16:colId xmlns:a16="http://schemas.microsoft.com/office/drawing/2014/main" val="3722014211"/>
                    </a:ext>
                  </a:extLst>
                </a:gridCol>
                <a:gridCol w="1907251">
                  <a:extLst>
                    <a:ext uri="{9D8B030D-6E8A-4147-A177-3AD203B41FA5}">
                      <a16:colId xmlns:a16="http://schemas.microsoft.com/office/drawing/2014/main" val="362087875"/>
                    </a:ext>
                  </a:extLst>
                </a:gridCol>
                <a:gridCol w="1907251">
                  <a:extLst>
                    <a:ext uri="{9D8B030D-6E8A-4147-A177-3AD203B41FA5}">
                      <a16:colId xmlns:a16="http://schemas.microsoft.com/office/drawing/2014/main" val="1061870607"/>
                    </a:ext>
                  </a:extLst>
                </a:gridCol>
              </a:tblGrid>
              <a:tr h="44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Section Type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Description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>
                          <a:effectLst/>
                        </a:rPr>
                        <a:t>Common Uses</a:t>
                      </a:r>
                      <a:endParaRPr lang="en-AU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3595530415"/>
                  </a:ext>
                </a:extLst>
              </a:tr>
              <a:tr h="44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Flat Bar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Rectangular cross-section, flat and solid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>
                          <a:effectLst/>
                        </a:rPr>
                        <a:t>Framing, brackets, supports</a:t>
                      </a:r>
                      <a:endParaRPr lang="en-AU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1735700171"/>
                  </a:ext>
                </a:extLst>
              </a:tr>
              <a:tr h="44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>
                          <a:effectLst/>
                        </a:rPr>
                        <a:t>Round Bar</a:t>
                      </a:r>
                      <a:endParaRPr lang="en-AU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Solid cylindrical profile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>
                          <a:effectLst/>
                        </a:rPr>
                        <a:t>Shafts, pins, decorative elements</a:t>
                      </a:r>
                      <a:endParaRPr lang="en-AU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647420747"/>
                  </a:ext>
                </a:extLst>
              </a:tr>
              <a:tr h="44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Square Bar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Solid square profile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General fabrication, supports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3936230920"/>
                  </a:ext>
                </a:extLst>
              </a:tr>
              <a:tr h="6462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Equal Angle (EA) /Unequal Angle (UA)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L-shaped profile, available in equal or unequal leg lengths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>
                          <a:effectLst/>
                        </a:rPr>
                        <a:t>Structural framing, corner protection, brackets</a:t>
                      </a:r>
                      <a:endParaRPr lang="en-AU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2966342543"/>
                  </a:ext>
                </a:extLst>
              </a:tr>
              <a:tr h="44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Parallel Flanged Channel (PFC)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C-shaped profile with two flanges and a web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>
                          <a:effectLst/>
                        </a:rPr>
                        <a:t>Framing, tracks, enclosures</a:t>
                      </a:r>
                      <a:endParaRPr lang="en-AU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985761176"/>
                  </a:ext>
                </a:extLst>
              </a:tr>
              <a:tr h="44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Tee (T-Section)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T-shaped profile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Structural applications, joining sections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1943860531"/>
                  </a:ext>
                </a:extLst>
              </a:tr>
              <a:tr h="44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>
                          <a:effectLst/>
                        </a:rPr>
                        <a:t>Square hollow section (SHS)</a:t>
                      </a:r>
                      <a:endParaRPr lang="en-AU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Square hollow profile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>
                          <a:effectLst/>
                        </a:rPr>
                        <a:t>structural application, frame, supports</a:t>
                      </a:r>
                      <a:endParaRPr lang="en-AU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4266162370"/>
                  </a:ext>
                </a:extLst>
              </a:tr>
              <a:tr h="44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>
                          <a:effectLst/>
                        </a:rPr>
                        <a:t>Rectangular hollow section (RHS)</a:t>
                      </a:r>
                      <a:endParaRPr lang="en-AU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>
                          <a:effectLst/>
                        </a:rPr>
                        <a:t>Rectangular hollow profile</a:t>
                      </a:r>
                      <a:endParaRPr lang="en-AU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>
                          <a:effectLst/>
                        </a:rPr>
                        <a:t>structural application, frame, supports</a:t>
                      </a:r>
                      <a:endParaRPr lang="en-AU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1749207117"/>
                  </a:ext>
                </a:extLst>
              </a:tr>
              <a:tr h="44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Tube/ Circular Hollow Section (CHS)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Round hollow section 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Piping, frames, furniture, automotive parts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1368579661"/>
                  </a:ext>
                </a:extLst>
              </a:tr>
              <a:tr h="44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Universal Beam (UB)</a:t>
                      </a: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Also known as I-beam, name after the letter “I”</a:t>
                      </a: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</a:rPr>
                        <a:t>Structural applications, framing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3121629164"/>
                  </a:ext>
                </a:extLst>
              </a:tr>
              <a:tr h="44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Universal Column (UC)</a:t>
                      </a: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Also know as H beam, the width and height are also equal. </a:t>
                      </a:r>
                    </a:p>
                  </a:txBody>
                  <a:tcPr marL="5136" marR="5136" marT="5136" marB="513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200" kern="100" dirty="0">
                          <a:effectLst/>
                        </a:rPr>
                        <a:t>Structural applications, framing</a:t>
                      </a:r>
                      <a:endParaRPr lang="en-AU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6" marR="5136" marT="5136" marB="5136" anchor="ctr"/>
                </a:tc>
                <a:extLst>
                  <a:ext uri="{0D108BD9-81ED-4DB2-BD59-A6C34878D82A}">
                    <a16:rowId xmlns:a16="http://schemas.microsoft.com/office/drawing/2014/main" val="3275008066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EBD5-9033-F0D1-A4DB-B1F7D87A54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707141"/>
            <a:ext cx="4898625" cy="304699"/>
          </a:xfrm>
        </p:spPr>
        <p:txBody>
          <a:bodyPr/>
          <a:lstStyle/>
          <a:p>
            <a:r>
              <a:rPr lang="en-US" dirty="0"/>
              <a:t>Mild Steel and Aluminium sections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AAB292-4ABC-C2A2-A520-A2EEEE45E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155035"/>
            <a:ext cx="4895851" cy="1603241"/>
          </a:xfrm>
        </p:spPr>
        <p:txBody>
          <a:bodyPr/>
          <a:lstStyle/>
          <a:p>
            <a:r>
              <a:rPr lang="en-AU" dirty="0"/>
              <a:t>Sections are pre-formed using extrusion method. The versatile shapes can be used for a variety of applications. Standards cover these sections is AS/NZS 2679: Structural steel hot-rolled bars and sections.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5C02193-61CF-3E98-40EC-5161E0FAC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73794" cy="524553"/>
          </a:xfrm>
        </p:spPr>
        <p:txBody>
          <a:bodyPr/>
          <a:lstStyle/>
          <a:p>
            <a:r>
              <a:rPr lang="en-US" dirty="0"/>
              <a:t>Technical Drawings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E4EF1CC-7DDE-F452-A592-225683A90BA5}"/>
              </a:ext>
            </a:extLst>
          </p:cNvPr>
          <p:cNvGrpSpPr/>
          <p:nvPr/>
        </p:nvGrpSpPr>
        <p:grpSpPr>
          <a:xfrm>
            <a:off x="-1" y="-1"/>
            <a:ext cx="339306" cy="2270992"/>
            <a:chOff x="-1" y="-1"/>
            <a:chExt cx="339306" cy="2270992"/>
          </a:xfrm>
        </p:grpSpPr>
        <p:sp>
          <p:nvSpPr>
            <p:cNvPr id="6" name="Text Placeholder 6">
              <a:extLst>
                <a:ext uri="{FF2B5EF4-FFF2-40B4-BE49-F238E27FC236}">
                  <a16:creationId xmlns:a16="http://schemas.microsoft.com/office/drawing/2014/main" id="{4A3158B6-8386-42CB-CA8C-AEFFFB42D0E7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1934359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Standard Sections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21A8DA1-4F3D-79FB-3994-48AD612DBDA0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FF68CAA-3ED9-5752-CEC1-21EA46560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7016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D7BD2-42E6-CFB4-6C1B-28660E2950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7BB8084-74AF-089B-813C-EE9413E05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635655"/>
            <a:ext cx="12192000" cy="391972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E9B149-EA71-C25F-4862-B66B8A3869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707141"/>
            <a:ext cx="4898625" cy="304699"/>
          </a:xfrm>
        </p:spPr>
        <p:txBody>
          <a:bodyPr/>
          <a:lstStyle/>
          <a:p>
            <a:r>
              <a:rPr lang="en-US" dirty="0"/>
              <a:t>Mild Steel and Aluminium sections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6415A65-90BB-B187-CCD3-B48D3E40E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73794" cy="524553"/>
          </a:xfrm>
        </p:spPr>
        <p:txBody>
          <a:bodyPr/>
          <a:lstStyle/>
          <a:p>
            <a:r>
              <a:rPr lang="en-US" dirty="0"/>
              <a:t>Technical Drawings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5FE781-DD4C-30F8-CDB4-69EC1EE773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137" y="2665235"/>
            <a:ext cx="5283982" cy="34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B3FA1CA-64B4-FA4C-F2C9-D6D1C3F4F3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8578" y="2635655"/>
            <a:ext cx="5083364" cy="3420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4269CE6-79A3-E88D-A2AA-4C34E35D0A9A}"/>
              </a:ext>
            </a:extLst>
          </p:cNvPr>
          <p:cNvGrpSpPr/>
          <p:nvPr/>
        </p:nvGrpSpPr>
        <p:grpSpPr>
          <a:xfrm>
            <a:off x="-1" y="-1"/>
            <a:ext cx="339306" cy="2270992"/>
            <a:chOff x="-1" y="-1"/>
            <a:chExt cx="339306" cy="2270992"/>
          </a:xfrm>
        </p:grpSpPr>
        <p:sp>
          <p:nvSpPr>
            <p:cNvPr id="7" name="Text Placeholder 6">
              <a:extLst>
                <a:ext uri="{FF2B5EF4-FFF2-40B4-BE49-F238E27FC236}">
                  <a16:creationId xmlns:a16="http://schemas.microsoft.com/office/drawing/2014/main" id="{F2633574-73EC-AEEE-7562-4B1C49EB28A2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1934359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Standard Sections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1D88949-30C1-5456-8DAC-49079154F5B8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E2E744C-C7DF-FE8E-8960-8FED111380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88097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7C3606B-BE29-43E0-BC6D-F5F9803A40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648B47-1534-4EF0-96AB-CA02326F693B}">
  <ds:schemaRefs>
    <ds:schemaRef ds:uri="http://www.w3.org/XML/1998/namespace"/>
    <ds:schemaRef ds:uri="http://schemas.microsoft.com/office/infopath/2007/PartnerControls"/>
    <ds:schemaRef ds:uri="4e5ffde0-0f0b-44c6-8757-15b35a688724"/>
    <ds:schemaRef ds:uri="http://purl.org/dc/dcmitype/"/>
    <ds:schemaRef ds:uri="http://schemas.microsoft.com/office/2006/documentManagement/types"/>
    <ds:schemaRef ds:uri="5a80ecd8-527c-4050-8003-c2328ef2f39c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c1c20314-91fd-4dff-998a-7a79842116fc"/>
    <ds:schemaRef ds:uri="1ed6b056-f5cc-4995-84e6-2a4ec15092a7"/>
    <ds:schemaRef ds:uri="b695005b-d803-47f4-974f-abac8cfe93be"/>
    <ds:schemaRef ds:uri="ef15ea92-d665-4eb4-91e3-7ae34e5e038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7347</TotalTime>
  <Words>724</Words>
  <Application>Microsoft Office PowerPoint</Application>
  <PresentationFormat>Widescreen</PresentationFormat>
  <Paragraphs>129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Aptos</vt:lpstr>
      <vt:lpstr>Office Theme</vt:lpstr>
      <vt:lpstr>Sections &amp; Material Naming Conventions</vt:lpstr>
      <vt:lpstr>Sections &amp; Material Naming Conventions</vt:lpstr>
      <vt:lpstr>Learning Objectives</vt:lpstr>
      <vt:lpstr>Technical Drawings</vt:lpstr>
      <vt:lpstr>Technical Drawings</vt:lpstr>
      <vt:lpstr>Technical Drawings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29</cp:revision>
  <dcterms:created xsi:type="dcterms:W3CDTF">2023-10-22T03:23:40Z</dcterms:created>
  <dcterms:modified xsi:type="dcterms:W3CDTF">2025-10-16T10:56:27Z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2025-10-16T10:56:27Z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f0898047-c477-43ff-968c-edfe2ba8ea13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